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1"/>
  </p:notesMasterIdLst>
  <p:sldIdLst>
    <p:sldId id="256" r:id="rId2"/>
    <p:sldId id="265" r:id="rId3"/>
    <p:sldId id="257" r:id="rId4"/>
    <p:sldId id="323" r:id="rId5"/>
    <p:sldId id="325" r:id="rId6"/>
    <p:sldId id="262" r:id="rId7"/>
    <p:sldId id="327" r:id="rId8"/>
    <p:sldId id="32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1"/>
    <p:restoredTop sz="94637"/>
  </p:normalViewPr>
  <p:slideViewPr>
    <p:cSldViewPr snapToGrid="0" snapToObjects="1">
      <p:cViewPr varScale="1">
        <p:scale>
          <a:sx n="55" d="100"/>
          <a:sy n="55" d="100"/>
        </p:scale>
        <p:origin x="8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C8D6A-A1F5-1841-A65A-B96B9CEADA17}" type="datetimeFigureOut">
              <a:rPr lang="sv-SE" smtClean="0"/>
              <a:t>2019-07-10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BE7C-DE40-704A-899E-667F60741A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89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8BB01154-5779-A648-8D2B-5EFC55BF96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3365143-3211-FD4A-A449-CFF9F2BF3A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The </a:t>
            </a:r>
            <a:r>
              <a:rPr lang="sv-SE" dirty="0" err="1"/>
              <a:t>difference</a:t>
            </a:r>
            <a:r>
              <a:rPr lang="sv-SE" dirty="0"/>
              <a:t> to </a:t>
            </a:r>
            <a:r>
              <a:rPr lang="sv-SE" dirty="0" err="1"/>
              <a:t>other</a:t>
            </a:r>
            <a:r>
              <a:rPr lang="sv-SE" dirty="0"/>
              <a:t> animals</a:t>
            </a:r>
          </a:p>
          <a:p>
            <a:pPr>
              <a:defRPr/>
            </a:pPr>
            <a:r>
              <a:rPr lang="sv-SE" dirty="0" err="1"/>
              <a:t>Override</a:t>
            </a:r>
            <a:r>
              <a:rPr lang="sv-SE" dirty="0"/>
              <a:t> </a:t>
            </a:r>
            <a:r>
              <a:rPr lang="sv-SE" dirty="0" err="1"/>
              <a:t>aversive</a:t>
            </a:r>
            <a:r>
              <a:rPr lang="sv-SE" dirty="0"/>
              <a:t> </a:t>
            </a:r>
            <a:r>
              <a:rPr lang="sv-SE" dirty="0" err="1"/>
              <a:t>consequences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5D9C281-3D1E-BD48-8D3B-436759C348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9B9F1F-8D78-7241-AAD8-FD34BAF34D66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3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400CBBA4-F774-2C40-963B-C749500A12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3EA56C3A-D8FA-5746-ACF2-27BC5D10E6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Same illustration, the </a:t>
            </a:r>
            <a:r>
              <a:rPr lang="sv-SE" dirty="0" err="1"/>
              <a:t>problematic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it</a:t>
            </a:r>
          </a:p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2DDCC09-3D0A-A04C-98E5-BC5BAAF54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CE655D-C48F-7D4D-9672-A323D0156BF6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05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 a sense, it is all </a:t>
            </a:r>
            <a:r>
              <a:rPr lang="sv-SE" dirty="0" err="1"/>
              <a:t>clinical</a:t>
            </a:r>
            <a:r>
              <a:rPr lang="sv-SE" dirty="0"/>
              <a:t> </a:t>
            </a:r>
            <a:r>
              <a:rPr lang="sv-SE" dirty="0" err="1"/>
              <a:t>functional</a:t>
            </a:r>
            <a:r>
              <a:rPr lang="sv-SE" dirty="0"/>
              <a:t> </a:t>
            </a:r>
            <a:r>
              <a:rPr lang="sv-SE" dirty="0" err="1"/>
              <a:t>analysis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726F9-F774-2A4F-AA3D-ED9E4F0A092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13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9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6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0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6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85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6397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14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987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F419A7-3E3D-3F4D-8B97-FA86271A8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371601"/>
            <a:ext cx="11187113" cy="2700339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400" dirty="0"/>
              <a:t> </a:t>
            </a:r>
            <a:br>
              <a:rPr lang="sv-SE" sz="5400" dirty="0"/>
            </a:br>
            <a:r>
              <a:rPr lang="sv-SE" sz="4000" dirty="0" err="1"/>
              <a:t>How</a:t>
            </a:r>
            <a:r>
              <a:rPr lang="sv-SE" sz="4000" dirty="0"/>
              <a:t> to do an RFT- </a:t>
            </a:r>
            <a:r>
              <a:rPr lang="sv-SE" sz="4000" dirty="0" err="1"/>
              <a:t>Enlighted</a:t>
            </a:r>
            <a:r>
              <a:rPr lang="sv-SE" sz="4000" dirty="0"/>
              <a:t> </a:t>
            </a:r>
            <a:r>
              <a:rPr lang="sv-SE" sz="4000" dirty="0" err="1"/>
              <a:t>Functional</a:t>
            </a:r>
            <a:r>
              <a:rPr lang="sv-SE" sz="4000" dirty="0"/>
              <a:t> </a:t>
            </a:r>
            <a:r>
              <a:rPr lang="sv-SE" sz="4000" dirty="0" err="1"/>
              <a:t>Analysis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Clinical </a:t>
            </a:r>
            <a:r>
              <a:rPr lang="sv-SE" sz="4000" dirty="0" err="1"/>
              <a:t>Work</a:t>
            </a:r>
            <a:br>
              <a:rPr lang="sv-SE" sz="4400" dirty="0"/>
            </a:br>
            <a:br>
              <a:rPr lang="sv-SE" sz="5400" dirty="0"/>
            </a:br>
            <a:endParaRPr lang="sv-SE" sz="5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7B85BBE-C038-D349-8565-918C56583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4928" y="4188429"/>
            <a:ext cx="8637072" cy="977621"/>
          </a:xfrm>
        </p:spPr>
        <p:txBody>
          <a:bodyPr>
            <a:normAutofit/>
          </a:bodyPr>
          <a:lstStyle/>
          <a:p>
            <a:r>
              <a:rPr lang="sv-SE" sz="2400" dirty="0"/>
              <a:t>Niklas törneke &amp; </a:t>
            </a:r>
            <a:r>
              <a:rPr lang="sv-SE" sz="2400"/>
              <a:t>Robyn D. </a:t>
            </a:r>
            <a:r>
              <a:rPr lang="sv-SE" sz="2400" dirty="0"/>
              <a:t>Walser</a:t>
            </a:r>
          </a:p>
        </p:txBody>
      </p:sp>
    </p:spTree>
    <p:extLst>
      <p:ext uri="{BB962C8B-B14F-4D97-AF65-F5344CB8AC3E}">
        <p14:creationId xmlns:p14="http://schemas.microsoft.com/office/powerpoint/2010/main" val="6403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5AB23-F3B6-874E-A8C1-065B81C7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Basic </a:t>
            </a:r>
            <a:r>
              <a:rPr lang="sv-SE" dirty="0" err="1"/>
              <a:t>phenomena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2C4B41-0F3C-AE42-BEF5-FAA52250B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2015732"/>
            <a:ext cx="10265145" cy="3450613"/>
          </a:xfrm>
        </p:spPr>
        <p:txBody>
          <a:bodyPr/>
          <a:lstStyle/>
          <a:p>
            <a:pPr marL="0" indent="0">
              <a:buNone/>
            </a:pPr>
            <a:r>
              <a:rPr lang="sv-SE" sz="2800" i="1" dirty="0"/>
              <a:t>“Men </a:t>
            </a:r>
            <a:r>
              <a:rPr lang="sv-SE" sz="2800" i="1" dirty="0" err="1"/>
              <a:t>act</a:t>
            </a:r>
            <a:r>
              <a:rPr lang="sv-SE" sz="2800" i="1" dirty="0"/>
              <a:t> </a:t>
            </a:r>
            <a:r>
              <a:rPr lang="sv-SE" sz="2800" i="1" dirty="0" err="1"/>
              <a:t>upon</a:t>
            </a:r>
            <a:r>
              <a:rPr lang="sv-SE" sz="2800" i="1" dirty="0"/>
              <a:t> the </a:t>
            </a:r>
            <a:r>
              <a:rPr lang="sv-SE" sz="2800" i="1" dirty="0" err="1"/>
              <a:t>world</a:t>
            </a:r>
            <a:r>
              <a:rPr lang="sv-SE" sz="2800" i="1" dirty="0"/>
              <a:t> and </a:t>
            </a:r>
            <a:r>
              <a:rPr lang="sv-SE" sz="2800" i="1" dirty="0" err="1"/>
              <a:t>change</a:t>
            </a:r>
            <a:r>
              <a:rPr lang="sv-SE" sz="2800" i="1" dirty="0"/>
              <a:t> it, and </a:t>
            </a:r>
            <a:r>
              <a:rPr lang="sv-SE" sz="2800" i="1" dirty="0" err="1"/>
              <a:t>are</a:t>
            </a:r>
            <a:r>
              <a:rPr lang="sv-SE" sz="2800" i="1" dirty="0"/>
              <a:t> </a:t>
            </a:r>
            <a:r>
              <a:rPr lang="sv-SE" sz="2800" i="1" dirty="0" err="1"/>
              <a:t>changed</a:t>
            </a:r>
            <a:r>
              <a:rPr lang="sv-SE" sz="2800" i="1" dirty="0"/>
              <a:t> in </a:t>
            </a:r>
            <a:r>
              <a:rPr lang="sv-SE" sz="2800" i="1" dirty="0" err="1"/>
              <a:t>turn</a:t>
            </a:r>
            <a:r>
              <a:rPr lang="sv-SE" sz="2800" i="1" dirty="0"/>
              <a:t> by the </a:t>
            </a:r>
            <a:r>
              <a:rPr lang="sv-SE" sz="2800" i="1" dirty="0" err="1"/>
              <a:t>consequences</a:t>
            </a:r>
            <a:r>
              <a:rPr lang="sv-SE" sz="2800" i="1" dirty="0"/>
              <a:t> </a:t>
            </a:r>
            <a:r>
              <a:rPr lang="sv-SE" sz="2800" i="1" dirty="0" err="1"/>
              <a:t>of</a:t>
            </a:r>
            <a:r>
              <a:rPr lang="sv-SE" sz="2800" i="1" dirty="0"/>
              <a:t> </a:t>
            </a:r>
            <a:r>
              <a:rPr lang="sv-SE" sz="2800" i="1" dirty="0" err="1"/>
              <a:t>their</a:t>
            </a:r>
            <a:r>
              <a:rPr lang="sv-SE" sz="2800" i="1" dirty="0"/>
              <a:t> action” 	         			  	 							</a:t>
            </a:r>
            <a:r>
              <a:rPr lang="sv-SE" sz="2800" dirty="0"/>
              <a:t>(Skinner,1957 in </a:t>
            </a:r>
            <a:r>
              <a:rPr lang="sv-SE" sz="2800" i="1" dirty="0"/>
              <a:t>Verbal </a:t>
            </a:r>
            <a:r>
              <a:rPr lang="sv-SE" sz="2800" i="1" dirty="0" err="1"/>
              <a:t>Behavior</a:t>
            </a:r>
            <a:r>
              <a:rPr lang="sv-SE" sz="2800" dirty="0"/>
              <a:t>, p. 1).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09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9ECD7C-C26A-D44A-A9A4-60C64EC2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Symbolic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the </a:t>
            </a:r>
            <a:r>
              <a:rPr lang="sv-SE" dirty="0" err="1"/>
              <a:t>three</a:t>
            </a:r>
            <a:r>
              <a:rPr lang="sv-SE" dirty="0"/>
              <a:t> term </a:t>
            </a:r>
            <a:r>
              <a:rPr lang="sv-SE" dirty="0" err="1"/>
              <a:t>contingency</a:t>
            </a:r>
            <a:r>
              <a:rPr lang="sv-SE" dirty="0"/>
              <a:t> (A-B-C)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372DA8-5833-6A4C-82BE-65A16186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Responses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behaving</a:t>
            </a:r>
            <a:r>
              <a:rPr lang="sv-SE" dirty="0"/>
              <a:t> person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aquire</a:t>
            </a:r>
            <a:r>
              <a:rPr lang="sv-SE" dirty="0"/>
              <a:t> </a:t>
            </a:r>
            <a:r>
              <a:rPr lang="sv-SE" dirty="0" err="1"/>
              <a:t>complex</a:t>
            </a:r>
            <a:r>
              <a:rPr lang="sv-SE" dirty="0"/>
              <a:t> </a:t>
            </a:r>
            <a:r>
              <a:rPr lang="sv-SE" dirty="0" err="1"/>
              <a:t>antecedent</a:t>
            </a:r>
            <a:r>
              <a:rPr lang="sv-SE" dirty="0"/>
              <a:t> </a:t>
            </a:r>
            <a:r>
              <a:rPr lang="sv-SE" dirty="0" err="1"/>
              <a:t>functions</a:t>
            </a:r>
            <a:r>
              <a:rPr lang="sv-SE" dirty="0"/>
              <a:t> for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 and </a:t>
            </a:r>
            <a:r>
              <a:rPr lang="sv-SE" dirty="0" err="1"/>
              <a:t>become</a:t>
            </a:r>
            <a:r>
              <a:rPr lang="sv-SE" dirty="0"/>
              <a:t> ”</a:t>
            </a:r>
            <a:r>
              <a:rPr lang="sv-SE" dirty="0" err="1"/>
              <a:t>self-instructions</a:t>
            </a:r>
            <a:r>
              <a:rPr lang="sv-SE" dirty="0"/>
              <a:t>” (</a:t>
            </a:r>
            <a:r>
              <a:rPr lang="sv-SE" dirty="0" err="1"/>
              <a:t>tell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to do and for </a:t>
            </a:r>
            <a:r>
              <a:rPr lang="sv-SE" dirty="0" err="1"/>
              <a:t>what</a:t>
            </a:r>
            <a:r>
              <a:rPr lang="sv-SE" dirty="0"/>
              <a:t>) </a:t>
            </a:r>
          </a:p>
          <a:p>
            <a:r>
              <a:rPr lang="sv-SE" dirty="0" err="1"/>
              <a:t>Responses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behaving</a:t>
            </a:r>
            <a:r>
              <a:rPr lang="sv-SE" dirty="0"/>
              <a:t> person, in the form </a:t>
            </a:r>
            <a:r>
              <a:rPr lang="sv-SE" dirty="0" err="1"/>
              <a:t>of</a:t>
            </a:r>
            <a:r>
              <a:rPr lang="sv-SE" dirty="0"/>
              <a:t> abstract, </a:t>
            </a:r>
            <a:r>
              <a:rPr lang="sv-SE" dirty="0" err="1"/>
              <a:t>overarching</a:t>
            </a:r>
            <a:r>
              <a:rPr lang="sv-SE" dirty="0"/>
              <a:t> verbal </a:t>
            </a:r>
            <a:r>
              <a:rPr lang="sv-SE" dirty="0" err="1"/>
              <a:t>constructions</a:t>
            </a:r>
            <a:r>
              <a:rPr lang="sv-SE" dirty="0"/>
              <a:t>,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aquire</a:t>
            </a:r>
            <a:r>
              <a:rPr lang="sv-SE" dirty="0"/>
              <a:t> </a:t>
            </a:r>
            <a:r>
              <a:rPr lang="sv-SE" dirty="0" err="1"/>
              <a:t>reinforcing</a:t>
            </a:r>
            <a:r>
              <a:rPr lang="sv-SE" dirty="0"/>
              <a:t> or </a:t>
            </a:r>
            <a:r>
              <a:rPr lang="sv-SE" dirty="0" err="1"/>
              <a:t>punishing</a:t>
            </a:r>
            <a:r>
              <a:rPr lang="sv-SE" dirty="0"/>
              <a:t> </a:t>
            </a:r>
            <a:r>
              <a:rPr lang="sv-SE" dirty="0" err="1"/>
              <a:t>functions</a:t>
            </a:r>
            <a:r>
              <a:rPr lang="sv-SE" dirty="0"/>
              <a:t>. </a:t>
            </a:r>
          </a:p>
          <a:p>
            <a:r>
              <a:rPr lang="sv-SE" dirty="0"/>
              <a:t>The </a:t>
            </a:r>
            <a:r>
              <a:rPr lang="sv-SE" dirty="0" err="1"/>
              <a:t>above</a:t>
            </a:r>
            <a:r>
              <a:rPr lang="sv-SE" dirty="0"/>
              <a:t> is for </a:t>
            </a:r>
            <a:r>
              <a:rPr lang="sv-SE" dirty="0" err="1"/>
              <a:t>good</a:t>
            </a:r>
            <a:r>
              <a:rPr lang="sv-SE" dirty="0"/>
              <a:t> and for bad. RFT </a:t>
            </a:r>
            <a:r>
              <a:rPr lang="sv-SE" dirty="0" err="1"/>
              <a:t>explains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and </a:t>
            </a:r>
            <a:r>
              <a:rPr lang="sv-SE" dirty="0" err="1"/>
              <a:t>why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57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brik 15">
            <a:extLst>
              <a:ext uri="{FF2B5EF4-FFF2-40B4-BE49-F238E27FC236}">
                <a16:creationId xmlns:a16="http://schemas.microsoft.com/office/drawing/2014/main" id="{066F3045-4F4B-DB40-BAD1-E27A9A9C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485900"/>
            <a:ext cx="2455862" cy="1533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v-SE" dirty="0"/>
            </a:br>
            <a:r>
              <a:rPr lang="sv-SE" dirty="0"/>
              <a:t>The </a:t>
            </a:r>
            <a:r>
              <a:rPr lang="sv-SE" dirty="0" err="1"/>
              <a:t>light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force</a:t>
            </a:r>
          </a:p>
        </p:txBody>
      </p:sp>
      <p:pic>
        <p:nvPicPr>
          <p:cNvPr id="29698" name="Platshållare för bild 14">
            <a:extLst>
              <a:ext uri="{FF2B5EF4-FFF2-40B4-BE49-F238E27FC236}">
                <a16:creationId xmlns:a16="http://schemas.microsoft.com/office/drawing/2014/main" id="{A624B71C-8E34-B246-A363-71EE230F5F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9100" y="1543050"/>
            <a:ext cx="4748213" cy="3198813"/>
          </a:xfrm>
        </p:spPr>
      </p:pic>
      <p:sp>
        <p:nvSpPr>
          <p:cNvPr id="29699" name="Platshållare för text 16">
            <a:extLst>
              <a:ext uri="{FF2B5EF4-FFF2-40B4-BE49-F238E27FC236}">
                <a16:creationId xmlns:a16="http://schemas.microsoft.com/office/drawing/2014/main" id="{9A211332-FAC8-C547-BA99-115AB004F0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24025" y="3429000"/>
            <a:ext cx="2990850" cy="1687513"/>
          </a:xfrm>
        </p:spPr>
        <p:txBody>
          <a:bodyPr/>
          <a:lstStyle/>
          <a:p>
            <a:pPr marL="212725" indent="-212725" eaLnBrk="1" hangingPunct="1">
              <a:buFont typeface="Arial" panose="020B0604020202020204" pitchFamily="34" charset="0"/>
              <a:buChar char="•"/>
            </a:pPr>
            <a:r>
              <a:rPr lang="sv-SE" altLang="sv-SE"/>
              <a:t>We are able to sidestep immidiate gratification</a:t>
            </a:r>
          </a:p>
          <a:p>
            <a:pPr marL="212725" indent="-212725" eaLnBrk="1" hangingPunct="1">
              <a:buFont typeface="Arial" panose="020B0604020202020204" pitchFamily="34" charset="0"/>
              <a:buChar char="•"/>
            </a:pPr>
            <a:r>
              <a:rPr lang="sv-SE" altLang="sv-SE"/>
              <a:t>We can go for ”long term consequences”</a:t>
            </a:r>
          </a:p>
        </p:txBody>
      </p:sp>
    </p:spTree>
    <p:extLst>
      <p:ext uri="{BB962C8B-B14F-4D97-AF65-F5344CB8AC3E}">
        <p14:creationId xmlns:p14="http://schemas.microsoft.com/office/powerpoint/2010/main" val="162321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78A479-034A-5046-B40E-D2C40306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620713"/>
            <a:ext cx="2427287" cy="2247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The dark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force</a:t>
            </a:r>
          </a:p>
        </p:txBody>
      </p:sp>
      <p:pic>
        <p:nvPicPr>
          <p:cNvPr id="31746" name="Platshållare för innehåll 7">
            <a:extLst>
              <a:ext uri="{FF2B5EF4-FFF2-40B4-BE49-F238E27FC236}">
                <a16:creationId xmlns:a16="http://schemas.microsoft.com/office/drawing/2014/main" id="{3F984613-0695-0D49-95A3-DE7DE0136E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5125" y="1563688"/>
            <a:ext cx="4765675" cy="3155950"/>
          </a:xfrm>
        </p:spPr>
      </p:pic>
      <p:sp>
        <p:nvSpPr>
          <p:cNvPr id="31747" name="Platshållare för text 3">
            <a:extLst>
              <a:ext uri="{FF2B5EF4-FFF2-40B4-BE49-F238E27FC236}">
                <a16:creationId xmlns:a16="http://schemas.microsoft.com/office/drawing/2014/main" id="{54661D62-60B0-AB42-80B3-9699C78979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00238" y="3357563"/>
            <a:ext cx="2652712" cy="1687512"/>
          </a:xfrm>
        </p:spPr>
        <p:txBody>
          <a:bodyPr/>
          <a:lstStyle/>
          <a:p>
            <a:pPr marL="212725" indent="-212725" eaLnBrk="1" hangingPunct="1">
              <a:buFont typeface="Arial" panose="020B0604020202020204" pitchFamily="34" charset="0"/>
              <a:buChar char="•"/>
            </a:pPr>
            <a:r>
              <a:rPr lang="sv-SE" altLang="sv-SE"/>
              <a:t>Our ability to follow self-instructions can lead to viscious circles</a:t>
            </a:r>
          </a:p>
          <a:p>
            <a:pPr marL="212725" indent="-212725" eaLnBrk="1" hangingPunct="1">
              <a:buFont typeface="Arial" panose="020B0604020202020204" pitchFamily="34" charset="0"/>
              <a:buChar char="•"/>
            </a:pPr>
            <a:r>
              <a:rPr lang="sv-SE" altLang="sv-SE"/>
              <a:t>Experiential avoidance</a:t>
            </a:r>
          </a:p>
        </p:txBody>
      </p:sp>
    </p:spTree>
    <p:extLst>
      <p:ext uri="{BB962C8B-B14F-4D97-AF65-F5344CB8AC3E}">
        <p14:creationId xmlns:p14="http://schemas.microsoft.com/office/powerpoint/2010/main" val="251288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D3AC2-122F-0B40-98A7-A880A2F4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Establishing</a:t>
            </a:r>
            <a:r>
              <a:rPr lang="sv-SE" dirty="0"/>
              <a:t> </a:t>
            </a:r>
            <a:r>
              <a:rPr lang="sv-SE" dirty="0" err="1"/>
              <a:t>observational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to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responding</a:t>
            </a:r>
            <a:r>
              <a:rPr lang="sv-SE" dirty="0"/>
              <a:t> as a </a:t>
            </a:r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strategy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1D731-9792-FA4D-98B3-EE92ACD8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Human language developed for cooperation and influence</a:t>
            </a:r>
          </a:p>
          <a:p>
            <a:r>
              <a:rPr lang="sv-SE" dirty="0"/>
              <a:t>”</a:t>
            </a:r>
            <a:r>
              <a:rPr lang="sv-SE" dirty="0" err="1"/>
              <a:t>Silent</a:t>
            </a:r>
            <a:r>
              <a:rPr lang="sv-SE" dirty="0"/>
              <a:t> </a:t>
            </a:r>
            <a:r>
              <a:rPr lang="sv-SE" dirty="0" err="1"/>
              <a:t>languaging</a:t>
            </a:r>
            <a:r>
              <a:rPr lang="sv-SE" dirty="0"/>
              <a:t>” has a </a:t>
            </a:r>
            <a:r>
              <a:rPr lang="sv-SE" dirty="0" err="1"/>
              <a:t>similar</a:t>
            </a:r>
            <a:r>
              <a:rPr lang="sv-SE" dirty="0"/>
              <a:t> </a:t>
            </a:r>
            <a:r>
              <a:rPr lang="sv-SE" dirty="0" err="1"/>
              <a:t>function</a:t>
            </a:r>
            <a:r>
              <a:rPr lang="sv-SE" dirty="0"/>
              <a:t>: problem-</a:t>
            </a:r>
            <a:r>
              <a:rPr lang="sv-SE" dirty="0" err="1"/>
              <a:t>solving</a:t>
            </a:r>
            <a:r>
              <a:rPr lang="sv-SE" dirty="0"/>
              <a:t>, planning.</a:t>
            </a:r>
          </a:p>
          <a:p>
            <a:r>
              <a:rPr lang="sv-SE" dirty="0"/>
              <a:t>To the </a:t>
            </a:r>
            <a:r>
              <a:rPr lang="sv-SE" dirty="0" err="1"/>
              <a:t>extent</a:t>
            </a:r>
            <a:r>
              <a:rPr lang="sv-SE" dirty="0"/>
              <a:t> to </a:t>
            </a:r>
            <a:r>
              <a:rPr lang="sv-SE" dirty="0" err="1"/>
              <a:t>which</a:t>
            </a:r>
            <a:r>
              <a:rPr lang="sv-SE" dirty="0"/>
              <a:t> a person </a:t>
            </a:r>
            <a:r>
              <a:rPr lang="sv-SE" dirty="0" err="1"/>
              <a:t>interacts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her</a:t>
            </a:r>
            <a:r>
              <a:rPr lang="sv-SE" dirty="0"/>
              <a:t>/</a:t>
            </a:r>
            <a:r>
              <a:rPr lang="sv-SE" dirty="0" err="1"/>
              <a:t>his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self-instructing</a:t>
            </a:r>
            <a:r>
              <a:rPr lang="sv-SE" dirty="0"/>
              <a:t> </a:t>
            </a:r>
            <a:r>
              <a:rPr lang="sv-SE" dirty="0" err="1"/>
              <a:t>responses</a:t>
            </a:r>
            <a:r>
              <a:rPr lang="sv-SE" dirty="0"/>
              <a:t> in </a:t>
            </a:r>
            <a:r>
              <a:rPr lang="sv-SE" dirty="0" err="1"/>
              <a:t>coordination</a:t>
            </a:r>
            <a:r>
              <a:rPr lang="sv-SE" dirty="0"/>
              <a:t>, 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responses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strong </a:t>
            </a:r>
            <a:r>
              <a:rPr lang="sv-SE" dirty="0" err="1"/>
              <a:t>influence</a:t>
            </a:r>
            <a:r>
              <a:rPr lang="sv-SE" dirty="0"/>
              <a:t> on </a:t>
            </a:r>
            <a:r>
              <a:rPr lang="sv-SE" dirty="0" err="1"/>
              <a:t>subsequent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 and the person risks </a:t>
            </a:r>
            <a:r>
              <a:rPr lang="sv-SE" dirty="0" err="1"/>
              <a:t>missing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context</a:t>
            </a:r>
            <a:r>
              <a:rPr lang="sv-SE" dirty="0"/>
              <a:t> (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responses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her</a:t>
            </a:r>
            <a:r>
              <a:rPr lang="sv-SE" dirty="0"/>
              <a:t>/</a:t>
            </a:r>
            <a:r>
              <a:rPr lang="sv-SE" dirty="0" err="1"/>
              <a:t>his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) and be </a:t>
            </a:r>
            <a:r>
              <a:rPr lang="sv-SE" dirty="0" err="1"/>
              <a:t>trapped</a:t>
            </a:r>
            <a:r>
              <a:rPr lang="sv-SE" dirty="0"/>
              <a:t> in </a:t>
            </a:r>
            <a:r>
              <a:rPr lang="sv-SE" dirty="0" err="1"/>
              <a:t>viscious</a:t>
            </a:r>
            <a:r>
              <a:rPr lang="sv-SE" dirty="0"/>
              <a:t> </a:t>
            </a:r>
            <a:r>
              <a:rPr lang="sv-SE" dirty="0" err="1"/>
              <a:t>circles</a:t>
            </a:r>
            <a:r>
              <a:rPr lang="sv-SE" dirty="0"/>
              <a:t> (fusion &amp; </a:t>
            </a:r>
            <a:r>
              <a:rPr lang="sv-SE" dirty="0" err="1"/>
              <a:t>experiential</a:t>
            </a:r>
            <a:r>
              <a:rPr lang="sv-SE" dirty="0"/>
              <a:t> </a:t>
            </a:r>
            <a:r>
              <a:rPr lang="sv-SE" dirty="0" err="1"/>
              <a:t>avoidance</a:t>
            </a:r>
            <a:r>
              <a:rPr lang="sv-SE" dirty="0"/>
              <a:t>)</a:t>
            </a:r>
          </a:p>
          <a:p>
            <a:r>
              <a:rPr lang="sv-SE" dirty="0"/>
              <a:t>Thus </a:t>
            </a:r>
            <a:r>
              <a:rPr lang="sv-SE" dirty="0" err="1"/>
              <a:t>responding</a:t>
            </a:r>
            <a:r>
              <a:rPr lang="sv-SE" dirty="0"/>
              <a:t> to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responding</a:t>
            </a:r>
            <a:r>
              <a:rPr lang="sv-SE" dirty="0"/>
              <a:t> in </a:t>
            </a:r>
            <a:r>
              <a:rPr lang="sv-SE" dirty="0" err="1"/>
              <a:t>hierarchy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”</a:t>
            </a:r>
            <a:r>
              <a:rPr lang="sv-SE" dirty="0" err="1"/>
              <a:t>deictic</a:t>
            </a:r>
            <a:r>
              <a:rPr lang="sv-SE" dirty="0"/>
              <a:t> I” (</a:t>
            </a:r>
            <a:r>
              <a:rPr lang="sv-SE" dirty="0" err="1"/>
              <a:t>with</a:t>
            </a:r>
            <a:r>
              <a:rPr lang="sv-SE" dirty="0"/>
              <a:t> an </a:t>
            </a:r>
            <a:r>
              <a:rPr lang="sv-SE" dirty="0" err="1"/>
              <a:t>observational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) is an </a:t>
            </a:r>
            <a:r>
              <a:rPr lang="sv-SE" dirty="0" err="1"/>
              <a:t>antidote</a:t>
            </a:r>
            <a:r>
              <a:rPr lang="sv-SE" dirty="0"/>
              <a:t> to the </a:t>
            </a:r>
            <a:r>
              <a:rPr lang="sv-SE" dirty="0" err="1"/>
              <a:t>above</a:t>
            </a:r>
            <a:r>
              <a:rPr lang="sv-SE" dirty="0"/>
              <a:t> and the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essence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psychologial</a:t>
            </a:r>
            <a:r>
              <a:rPr lang="sv-SE" dirty="0"/>
              <a:t> </a:t>
            </a:r>
            <a:r>
              <a:rPr lang="sv-SE" dirty="0" err="1"/>
              <a:t>flexibility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13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DDDDBA-76A8-1442-8711-1D6F770B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6" y="608803"/>
            <a:ext cx="10070116" cy="1049235"/>
          </a:xfrm>
        </p:spPr>
        <p:txBody>
          <a:bodyPr>
            <a:normAutofit/>
          </a:bodyPr>
          <a:lstStyle/>
          <a:p>
            <a:r>
              <a:rPr lang="sv-SE" sz="2800" dirty="0" err="1"/>
              <a:t>Doing</a:t>
            </a:r>
            <a:r>
              <a:rPr lang="sv-SE" sz="2800" dirty="0"/>
              <a:t> a </a:t>
            </a:r>
            <a:r>
              <a:rPr lang="sv-SE" sz="2800" dirty="0" err="1"/>
              <a:t>functional</a:t>
            </a:r>
            <a:r>
              <a:rPr lang="sv-SE" sz="2800" dirty="0"/>
              <a:t> </a:t>
            </a:r>
            <a:r>
              <a:rPr lang="sv-SE" sz="2800" dirty="0" err="1"/>
              <a:t>analysis</a:t>
            </a:r>
            <a:r>
              <a:rPr lang="sv-SE" sz="2800" dirty="0"/>
              <a:t>: </a:t>
            </a:r>
            <a:r>
              <a:rPr lang="sv-SE" dirty="0"/>
              <a:t>the </a:t>
            </a:r>
            <a:r>
              <a:rPr lang="sv-SE" dirty="0" err="1"/>
              <a:t>beginning</a:t>
            </a:r>
            <a:r>
              <a:rPr lang="sv-SE" dirty="0"/>
              <a:t> and end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sz="2800" dirty="0" err="1"/>
              <a:t>change</a:t>
            </a:r>
            <a:r>
              <a:rPr lang="sv-SE" sz="2800" dirty="0"/>
              <a:t> </a:t>
            </a:r>
            <a:r>
              <a:rPr lang="sv-SE" sz="2800" dirty="0" err="1"/>
              <a:t>strategies</a:t>
            </a:r>
            <a:endParaRPr lang="sv-SE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B9584D-F6F0-C441-941D-085F728DA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2134362"/>
            <a:ext cx="9603275" cy="3450613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/>
              <a:t>Find</a:t>
            </a:r>
            <a:r>
              <a:rPr lang="sv-SE" dirty="0"/>
              <a:t> and </a:t>
            </a:r>
            <a:r>
              <a:rPr lang="sv-SE" dirty="0" err="1"/>
              <a:t>name</a:t>
            </a:r>
            <a:r>
              <a:rPr lang="sv-SE" dirty="0"/>
              <a:t>, in co-operation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client</a:t>
            </a:r>
            <a:r>
              <a:rPr lang="sv-SE" dirty="0"/>
              <a:t>, the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problematic</a:t>
            </a:r>
            <a:r>
              <a:rPr lang="sv-SE" dirty="0"/>
              <a:t> </a:t>
            </a:r>
            <a:r>
              <a:rPr lang="sv-SE" dirty="0" err="1"/>
              <a:t>strategy</a:t>
            </a:r>
            <a:r>
              <a:rPr lang="sv-SE" dirty="0"/>
              <a:t> the </a:t>
            </a:r>
            <a:r>
              <a:rPr lang="sv-SE" dirty="0" err="1"/>
              <a:t>client</a:t>
            </a:r>
            <a:r>
              <a:rPr lang="sv-SE" dirty="0"/>
              <a:t> </a:t>
            </a:r>
            <a:r>
              <a:rPr lang="sv-SE" dirty="0" err="1"/>
              <a:t>uses</a:t>
            </a:r>
            <a:r>
              <a:rPr lang="sv-SE" dirty="0"/>
              <a:t> and </a:t>
            </a:r>
            <a:r>
              <a:rPr lang="sv-SE" dirty="0" err="1"/>
              <a:t>clarify</a:t>
            </a:r>
            <a:r>
              <a:rPr lang="sv-SE" dirty="0"/>
              <a:t> relevant </a:t>
            </a:r>
            <a:r>
              <a:rPr lang="sv-SE" dirty="0" err="1"/>
              <a:t>antecedents</a:t>
            </a:r>
            <a:r>
              <a:rPr lang="sv-SE" dirty="0"/>
              <a:t> and </a:t>
            </a:r>
            <a:r>
              <a:rPr lang="sv-SE" dirty="0" err="1"/>
              <a:t>consequences</a:t>
            </a:r>
            <a:r>
              <a:rPr lang="sv-SE" dirty="0"/>
              <a:t> (</a:t>
            </a:r>
            <a:r>
              <a:rPr lang="sv-SE" dirty="0" err="1"/>
              <a:t>functional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,  A B C </a:t>
            </a:r>
            <a:r>
              <a:rPr lang="sv-SE" dirty="0" err="1"/>
              <a:t>analysis</a:t>
            </a:r>
            <a:r>
              <a:rPr lang="sv-SE" dirty="0"/>
              <a:t>,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hopelessness</a:t>
            </a:r>
            <a:r>
              <a:rPr lang="sv-SE" dirty="0"/>
              <a:t>)</a:t>
            </a:r>
          </a:p>
          <a:p>
            <a:r>
              <a:rPr lang="sv-SE" dirty="0" err="1"/>
              <a:t>Train</a:t>
            </a:r>
            <a:r>
              <a:rPr lang="sv-SE" dirty="0"/>
              <a:t> the </a:t>
            </a:r>
            <a:r>
              <a:rPr lang="sv-SE" dirty="0" err="1"/>
              <a:t>client</a:t>
            </a:r>
            <a:r>
              <a:rPr lang="sv-SE" dirty="0"/>
              <a:t> in </a:t>
            </a:r>
            <a:r>
              <a:rPr lang="sv-SE" dirty="0" err="1"/>
              <a:t>establishing</a:t>
            </a:r>
            <a:r>
              <a:rPr lang="sv-SE" dirty="0"/>
              <a:t> </a:t>
            </a:r>
            <a:r>
              <a:rPr lang="sv-SE" dirty="0" err="1"/>
              <a:t>observational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(</a:t>
            </a:r>
            <a:r>
              <a:rPr lang="sv-SE" dirty="0" err="1"/>
              <a:t>framing</a:t>
            </a:r>
            <a:r>
              <a:rPr lang="sv-SE" dirty="0"/>
              <a:t> in </a:t>
            </a:r>
            <a:r>
              <a:rPr lang="sv-SE" dirty="0" err="1"/>
              <a:t>hierarchy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deictic</a:t>
            </a:r>
            <a:r>
              <a:rPr lang="sv-SE" dirty="0"/>
              <a:t> I, </a:t>
            </a:r>
            <a:r>
              <a:rPr lang="sv-SE" dirty="0" err="1"/>
              <a:t>defusion</a:t>
            </a:r>
            <a:r>
              <a:rPr lang="sv-SE" dirty="0"/>
              <a:t>/</a:t>
            </a:r>
            <a:r>
              <a:rPr lang="sv-SE" dirty="0" err="1"/>
              <a:t>self</a:t>
            </a:r>
            <a:r>
              <a:rPr lang="sv-SE" dirty="0"/>
              <a:t> as </a:t>
            </a:r>
            <a:r>
              <a:rPr lang="sv-SE" dirty="0" err="1"/>
              <a:t>context</a:t>
            </a:r>
            <a:r>
              <a:rPr lang="sv-SE" dirty="0"/>
              <a:t>) to </a:t>
            </a:r>
            <a:r>
              <a:rPr lang="sv-SE" dirty="0" err="1"/>
              <a:t>self-instructing</a:t>
            </a:r>
            <a:r>
              <a:rPr lang="sv-SE" dirty="0"/>
              <a:t> </a:t>
            </a:r>
            <a:r>
              <a:rPr lang="sv-SE" dirty="0" err="1"/>
              <a:t>responses</a:t>
            </a:r>
            <a:r>
              <a:rPr lang="sv-SE" dirty="0"/>
              <a:t> </a:t>
            </a:r>
            <a:r>
              <a:rPr lang="sv-SE" dirty="0" err="1"/>
              <a:t>functioning</a:t>
            </a:r>
            <a:r>
              <a:rPr lang="sv-SE" dirty="0"/>
              <a:t> as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antecedent</a:t>
            </a:r>
            <a:r>
              <a:rPr lang="sv-SE" dirty="0"/>
              <a:t> </a:t>
            </a:r>
            <a:r>
              <a:rPr lang="sv-SE" dirty="0" err="1"/>
              <a:t>factors</a:t>
            </a:r>
            <a:r>
              <a:rPr lang="sv-SE" dirty="0"/>
              <a:t> to the </a:t>
            </a:r>
            <a:r>
              <a:rPr lang="sv-SE" dirty="0" err="1"/>
              <a:t>problematic</a:t>
            </a:r>
            <a:r>
              <a:rPr lang="sv-SE" dirty="0"/>
              <a:t> </a:t>
            </a:r>
            <a:r>
              <a:rPr lang="sv-SE" dirty="0" err="1"/>
              <a:t>strategy</a:t>
            </a:r>
            <a:r>
              <a:rPr lang="sv-SE" dirty="0"/>
              <a:t>, in order to alter the </a:t>
            </a:r>
            <a:r>
              <a:rPr lang="sv-SE" dirty="0" err="1"/>
              <a:t>functions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</a:t>
            </a:r>
            <a:r>
              <a:rPr lang="sv-SE" dirty="0" err="1"/>
              <a:t>responses</a:t>
            </a:r>
            <a:r>
              <a:rPr lang="sv-SE" dirty="0"/>
              <a:t> as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emerge</a:t>
            </a:r>
            <a:r>
              <a:rPr lang="sv-SE" dirty="0"/>
              <a:t>. </a:t>
            </a:r>
          </a:p>
          <a:p>
            <a:r>
              <a:rPr lang="sv-SE" dirty="0" err="1"/>
              <a:t>Train</a:t>
            </a:r>
            <a:r>
              <a:rPr lang="sv-SE" dirty="0"/>
              <a:t> the </a:t>
            </a:r>
            <a:r>
              <a:rPr lang="sv-SE" dirty="0" err="1"/>
              <a:t>client</a:t>
            </a:r>
            <a:r>
              <a:rPr lang="sv-SE" dirty="0"/>
              <a:t> in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observational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(</a:t>
            </a:r>
            <a:r>
              <a:rPr lang="sv-SE" dirty="0" err="1"/>
              <a:t>framing</a:t>
            </a:r>
            <a:r>
              <a:rPr lang="sv-SE" dirty="0"/>
              <a:t> in </a:t>
            </a:r>
            <a:r>
              <a:rPr lang="sv-SE" dirty="0" err="1"/>
              <a:t>hierarchy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deictic</a:t>
            </a:r>
            <a:r>
              <a:rPr lang="sv-SE" dirty="0"/>
              <a:t> I)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antecedents</a:t>
            </a:r>
            <a:r>
              <a:rPr lang="sv-SE" dirty="0"/>
              <a:t> and </a:t>
            </a:r>
            <a:r>
              <a:rPr lang="sv-SE" dirty="0" err="1"/>
              <a:t>consequences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support an alternative </a:t>
            </a:r>
            <a:r>
              <a:rPr lang="sv-SE" dirty="0" err="1"/>
              <a:t>strategy</a:t>
            </a:r>
            <a:r>
              <a:rPr lang="sv-SE" dirty="0"/>
              <a:t> (</a:t>
            </a:r>
            <a:r>
              <a:rPr lang="sv-SE" dirty="0" err="1"/>
              <a:t>taking</a:t>
            </a:r>
            <a:r>
              <a:rPr lang="sv-SE" dirty="0"/>
              <a:t> </a:t>
            </a:r>
            <a:r>
              <a:rPr lang="sv-SE" dirty="0" err="1"/>
              <a:t>direction</a:t>
            </a:r>
            <a:r>
              <a:rPr lang="sv-SE" dirty="0"/>
              <a:t>, </a:t>
            </a:r>
            <a:r>
              <a:rPr lang="sv-SE" dirty="0" err="1"/>
              <a:t>valued</a:t>
            </a:r>
            <a:r>
              <a:rPr lang="sv-SE" dirty="0"/>
              <a:t> action)</a:t>
            </a:r>
          </a:p>
        </p:txBody>
      </p:sp>
    </p:spTree>
    <p:extLst>
      <p:ext uri="{BB962C8B-B14F-4D97-AF65-F5344CB8AC3E}">
        <p14:creationId xmlns:p14="http://schemas.microsoft.com/office/powerpoint/2010/main" val="28163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2B6ED1-EB8A-4846-89D5-28EE58B5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Skinner, in </a:t>
            </a:r>
            <a:r>
              <a:rPr lang="sv-SE" dirty="0" err="1"/>
              <a:t>conclusion</a:t>
            </a:r>
            <a:r>
              <a:rPr lang="sv-SE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2F4869-FDC7-A447-BFE2-E50DCBD4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2362096"/>
            <a:ext cx="10168163" cy="3450613"/>
          </a:xfrm>
        </p:spPr>
        <p:txBody>
          <a:bodyPr/>
          <a:lstStyle/>
          <a:p>
            <a:pPr marL="0" indent="0">
              <a:buNone/>
            </a:pPr>
            <a:r>
              <a:rPr lang="sv-SE" sz="2800" i="1" dirty="0"/>
              <a:t>“A person </a:t>
            </a:r>
            <a:r>
              <a:rPr lang="sv-SE" sz="2800" i="1" dirty="0" err="1"/>
              <a:t>who</a:t>
            </a:r>
            <a:r>
              <a:rPr lang="sv-SE" sz="2800" i="1" dirty="0"/>
              <a:t> has </a:t>
            </a:r>
            <a:r>
              <a:rPr lang="sv-SE" sz="2800" i="1" dirty="0" err="1"/>
              <a:t>been</a:t>
            </a:r>
            <a:r>
              <a:rPr lang="sv-SE" sz="2800" i="1" dirty="0"/>
              <a:t> “</a:t>
            </a:r>
            <a:r>
              <a:rPr lang="sv-SE" sz="2800" i="1" dirty="0" err="1"/>
              <a:t>made</a:t>
            </a:r>
            <a:r>
              <a:rPr lang="sv-SE" sz="2800" i="1" dirty="0"/>
              <a:t> </a:t>
            </a:r>
            <a:r>
              <a:rPr lang="sv-SE" sz="2800" i="1" dirty="0" err="1"/>
              <a:t>aware</a:t>
            </a:r>
            <a:r>
              <a:rPr lang="sv-SE" sz="2800" i="1" dirty="0"/>
              <a:t> </a:t>
            </a:r>
            <a:r>
              <a:rPr lang="sv-SE" sz="2800" i="1" dirty="0" err="1"/>
              <a:t>of</a:t>
            </a:r>
            <a:r>
              <a:rPr lang="sv-SE" sz="2800" i="1" dirty="0"/>
              <a:t> </a:t>
            </a:r>
            <a:r>
              <a:rPr lang="sv-SE" sz="2800" i="1" dirty="0" err="1"/>
              <a:t>himself</a:t>
            </a:r>
            <a:r>
              <a:rPr lang="sv-SE" sz="2800" i="1" dirty="0"/>
              <a:t>” by the </a:t>
            </a:r>
            <a:r>
              <a:rPr lang="sv-SE" sz="2800" i="1" dirty="0" err="1"/>
              <a:t>questions</a:t>
            </a:r>
            <a:r>
              <a:rPr lang="sv-SE" sz="2800" i="1" dirty="0"/>
              <a:t> </a:t>
            </a:r>
            <a:r>
              <a:rPr lang="sv-SE" sz="2800" i="1" dirty="0" err="1"/>
              <a:t>he</a:t>
            </a:r>
            <a:r>
              <a:rPr lang="sv-SE" sz="2800" i="1" dirty="0"/>
              <a:t> has </a:t>
            </a:r>
            <a:r>
              <a:rPr lang="sv-SE" sz="2800" i="1" dirty="0" err="1"/>
              <a:t>been</a:t>
            </a:r>
            <a:r>
              <a:rPr lang="sv-SE" sz="2800" i="1" dirty="0"/>
              <a:t> </a:t>
            </a:r>
            <a:r>
              <a:rPr lang="sv-SE" sz="2800" i="1" dirty="0" err="1"/>
              <a:t>asked</a:t>
            </a:r>
            <a:r>
              <a:rPr lang="sv-SE" sz="2800" i="1" dirty="0"/>
              <a:t> is in a </a:t>
            </a:r>
            <a:r>
              <a:rPr lang="sv-SE" sz="2800" i="1" dirty="0" err="1"/>
              <a:t>better</a:t>
            </a:r>
            <a:r>
              <a:rPr lang="sv-SE" sz="2800" i="1" dirty="0"/>
              <a:t> position to </a:t>
            </a:r>
            <a:r>
              <a:rPr lang="sv-SE" sz="2800" i="1" dirty="0" err="1"/>
              <a:t>predict</a:t>
            </a:r>
            <a:r>
              <a:rPr lang="sv-SE" sz="2800" i="1" dirty="0"/>
              <a:t> and </a:t>
            </a:r>
            <a:r>
              <a:rPr lang="sv-SE" sz="2800" i="1" dirty="0" err="1"/>
              <a:t>control</a:t>
            </a:r>
            <a:r>
              <a:rPr lang="sv-SE" sz="2800" i="1" dirty="0"/>
              <a:t> </a:t>
            </a:r>
            <a:r>
              <a:rPr lang="sv-SE" sz="2800" i="1" dirty="0" err="1"/>
              <a:t>his</a:t>
            </a:r>
            <a:r>
              <a:rPr lang="sv-SE" sz="2800" i="1" dirty="0"/>
              <a:t> </a:t>
            </a:r>
            <a:r>
              <a:rPr lang="sv-SE" sz="2800" i="1" dirty="0" err="1"/>
              <a:t>own</a:t>
            </a:r>
            <a:r>
              <a:rPr lang="sv-SE" sz="2800" i="1" dirty="0"/>
              <a:t> </a:t>
            </a:r>
            <a:r>
              <a:rPr lang="sv-SE" sz="2800" i="1" dirty="0" err="1"/>
              <a:t>behavior</a:t>
            </a:r>
            <a:r>
              <a:rPr lang="sv-SE" sz="2800" i="1" dirty="0"/>
              <a:t>” 			           </a:t>
            </a:r>
            <a:r>
              <a:rPr lang="sv-SE" sz="2800" dirty="0"/>
              <a:t>(Skinner, 1974 in </a:t>
            </a:r>
            <a:r>
              <a:rPr lang="sv-SE" sz="2800" i="1" dirty="0" err="1"/>
              <a:t>About</a:t>
            </a:r>
            <a:r>
              <a:rPr lang="sv-SE" sz="2800" i="1" dirty="0"/>
              <a:t> Behaviorism </a:t>
            </a:r>
            <a:r>
              <a:rPr lang="sv-SE" sz="2800" dirty="0"/>
              <a:t>p. 35).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853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D41D3-BB74-224E-84CD-384CA384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AF5748-025B-5F4F-B1B9-9F54462C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pPr marL="0" indent="0">
              <a:buNone/>
            </a:pPr>
            <a:r>
              <a:rPr lang="en-GB" i="1" dirty="0"/>
              <a:t>RFT for Clinical Practice: Three Core Strategies in Understanding and Treating Human Suffering. </a:t>
            </a:r>
            <a:r>
              <a:rPr lang="en-GB" dirty="0"/>
              <a:t>Törneke, Luciano, Barnes-Holmes &amp; Bond 2016. In </a:t>
            </a:r>
            <a:r>
              <a:rPr lang="en-GB" dirty="0" err="1"/>
              <a:t>Zettle</a:t>
            </a:r>
            <a:r>
              <a:rPr lang="en-GB" dirty="0"/>
              <a:t>, Hayes, Barnes-Holmes &amp; </a:t>
            </a:r>
            <a:r>
              <a:rPr lang="en-GB" dirty="0" err="1"/>
              <a:t>Biglan</a:t>
            </a:r>
            <a:r>
              <a:rPr lang="en-GB" dirty="0"/>
              <a:t> (ed.), Wiley handbook of contextual </a:t>
            </a:r>
            <a:r>
              <a:rPr lang="en-GB" dirty="0" err="1"/>
              <a:t>behavioral</a:t>
            </a:r>
            <a:r>
              <a:rPr lang="en-GB" dirty="0"/>
              <a:t> science p. 254–272</a:t>
            </a:r>
          </a:p>
          <a:p>
            <a:pPr marL="0" indent="0">
              <a:buNone/>
            </a:pPr>
            <a:r>
              <a:rPr lang="sv-SE" i="1" dirty="0" err="1"/>
              <a:t>Metaphor</a:t>
            </a:r>
            <a:r>
              <a:rPr lang="sv-SE" i="1" dirty="0"/>
              <a:t> in </a:t>
            </a:r>
            <a:r>
              <a:rPr lang="sv-SE" i="1" dirty="0" err="1"/>
              <a:t>Practice</a:t>
            </a:r>
            <a:r>
              <a:rPr lang="sv-SE" i="1" dirty="0"/>
              <a:t>.  A </a:t>
            </a:r>
            <a:r>
              <a:rPr lang="sv-SE" i="1" dirty="0" err="1"/>
              <a:t>Professional</a:t>
            </a:r>
            <a:r>
              <a:rPr lang="sv-SE" i="1" dirty="0"/>
              <a:t> Guide to </a:t>
            </a:r>
            <a:r>
              <a:rPr lang="sv-SE" i="1" dirty="0" err="1"/>
              <a:t>Using</a:t>
            </a:r>
            <a:r>
              <a:rPr lang="sv-SE" i="1" dirty="0"/>
              <a:t> the Science </a:t>
            </a:r>
            <a:r>
              <a:rPr lang="sv-SE" i="1" dirty="0" err="1"/>
              <a:t>of</a:t>
            </a:r>
            <a:r>
              <a:rPr lang="sv-SE" i="1" dirty="0"/>
              <a:t> </a:t>
            </a:r>
            <a:r>
              <a:rPr lang="sv-SE" i="1" dirty="0" err="1"/>
              <a:t>Language</a:t>
            </a:r>
            <a:r>
              <a:rPr lang="sv-SE" i="1" dirty="0"/>
              <a:t> in </a:t>
            </a:r>
            <a:r>
              <a:rPr lang="sv-SE" i="1" dirty="0" err="1"/>
              <a:t>Psychotherapy</a:t>
            </a:r>
            <a:r>
              <a:rPr lang="sv-SE" i="1" dirty="0"/>
              <a:t>. </a:t>
            </a:r>
            <a:r>
              <a:rPr lang="sv-SE" dirty="0"/>
              <a:t>Törneke, 2017</a:t>
            </a:r>
          </a:p>
          <a:p>
            <a:pPr marL="0" indent="0">
              <a:buNone/>
            </a:pPr>
            <a:r>
              <a:rPr lang="sv-SE" i="1" dirty="0"/>
              <a:t>The Heart of ACT: Developing a flexible, process-</a:t>
            </a:r>
            <a:r>
              <a:rPr lang="sv-SE" i="1" dirty="0" err="1"/>
              <a:t>based</a:t>
            </a:r>
            <a:r>
              <a:rPr lang="sv-SE" i="1"/>
              <a:t> and </a:t>
            </a:r>
            <a:r>
              <a:rPr lang="sv-SE" i="1" dirty="0"/>
              <a:t>client-centered practice using Acceptance and </a:t>
            </a:r>
            <a:r>
              <a:rPr lang="sv-SE" i="1" dirty="0" err="1"/>
              <a:t>Commitment</a:t>
            </a:r>
            <a:r>
              <a:rPr lang="sv-SE" i="1" dirty="0"/>
              <a:t> </a:t>
            </a:r>
            <a:r>
              <a:rPr lang="sv-SE" i="1" dirty="0" err="1"/>
              <a:t>Therapy</a:t>
            </a:r>
            <a:r>
              <a:rPr lang="sv-SE" i="1" dirty="0"/>
              <a:t>. </a:t>
            </a:r>
            <a:r>
              <a:rPr lang="sv-SE" dirty="0" err="1"/>
              <a:t>Walser</a:t>
            </a:r>
            <a:r>
              <a:rPr lang="sv-SE" dirty="0"/>
              <a:t>, 2019</a:t>
            </a:r>
            <a:endParaRPr lang="en-GB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34651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{0C06BF20-482F-624A-80D5-C0118B2E2D5A}tf10001119</Template>
  <TotalTime>370</TotalTime>
  <Words>545</Words>
  <Application>Microsoft Office PowerPoint</Application>
  <PresentationFormat>Widescreen</PresentationFormat>
  <Paragraphs>37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Galleri</vt:lpstr>
      <vt:lpstr>  How to do an RFT- Enlighted Functional Analysis of Clinical Work  </vt:lpstr>
      <vt:lpstr>The Basic phenomena</vt:lpstr>
      <vt:lpstr>Symbolic behavior changes the three term contingency (A-B-C)</vt:lpstr>
      <vt:lpstr> The light side of the force</vt:lpstr>
      <vt:lpstr>The dark side of the force</vt:lpstr>
      <vt:lpstr>Establishing observational distance to your own responding as a key strategy</vt:lpstr>
      <vt:lpstr>Doing a functional analysis: the beginning and end of all change strategies</vt:lpstr>
      <vt:lpstr>Skinner, in conclusion: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Funktionell analys som konceptuliseringsmodell</dc:title>
  <dc:creator>Niklas Törneke</dc:creator>
  <cp:lastModifiedBy>R Z</cp:lastModifiedBy>
  <cp:revision>38</cp:revision>
  <dcterms:created xsi:type="dcterms:W3CDTF">2018-10-30T16:03:09Z</dcterms:created>
  <dcterms:modified xsi:type="dcterms:W3CDTF">2019-07-10T14:05:03Z</dcterms:modified>
</cp:coreProperties>
</file>